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5"/>
  </p:notesMasterIdLst>
  <p:sldIdLst>
    <p:sldId id="498" r:id="rId5"/>
    <p:sldId id="475" r:id="rId6"/>
    <p:sldId id="814" r:id="rId7"/>
    <p:sldId id="797" r:id="rId8"/>
    <p:sldId id="786" r:id="rId9"/>
    <p:sldId id="820" r:id="rId10"/>
    <p:sldId id="822" r:id="rId11"/>
    <p:sldId id="815" r:id="rId12"/>
    <p:sldId id="821" r:id="rId13"/>
    <p:sldId id="835" r:id="rId14"/>
    <p:sldId id="812" r:id="rId15"/>
    <p:sldId id="823" r:id="rId16"/>
    <p:sldId id="837" r:id="rId17"/>
    <p:sldId id="789" r:id="rId18"/>
    <p:sldId id="839" r:id="rId19"/>
    <p:sldId id="838" r:id="rId20"/>
    <p:sldId id="793" r:id="rId21"/>
    <p:sldId id="844" r:id="rId22"/>
    <p:sldId id="841" r:id="rId23"/>
    <p:sldId id="847" r:id="rId24"/>
    <p:sldId id="845" r:id="rId25"/>
    <p:sldId id="846" r:id="rId26"/>
    <p:sldId id="849" r:id="rId27"/>
    <p:sldId id="850" r:id="rId28"/>
    <p:sldId id="824" r:id="rId29"/>
    <p:sldId id="818" r:id="rId30"/>
    <p:sldId id="819" r:id="rId31"/>
    <p:sldId id="851" r:id="rId32"/>
    <p:sldId id="826" r:id="rId33"/>
    <p:sldId id="828" r:id="rId34"/>
    <p:sldId id="861" r:id="rId35"/>
    <p:sldId id="855" r:id="rId36"/>
    <p:sldId id="863" r:id="rId37"/>
    <p:sldId id="829" r:id="rId38"/>
    <p:sldId id="830" r:id="rId39"/>
    <p:sldId id="831" r:id="rId40"/>
    <p:sldId id="832" r:id="rId41"/>
    <p:sldId id="827" r:id="rId42"/>
    <p:sldId id="852" r:id="rId43"/>
    <p:sldId id="873" r:id="rId44"/>
    <p:sldId id="874" r:id="rId45"/>
    <p:sldId id="867" r:id="rId46"/>
    <p:sldId id="880" r:id="rId47"/>
    <p:sldId id="881" r:id="rId48"/>
    <p:sldId id="882" r:id="rId49"/>
    <p:sldId id="883" r:id="rId50"/>
    <p:sldId id="872" r:id="rId51"/>
    <p:sldId id="833" r:id="rId52"/>
    <p:sldId id="870" r:id="rId53"/>
    <p:sldId id="864" r:id="rId54"/>
    <p:sldId id="853" r:id="rId55"/>
    <p:sldId id="886" r:id="rId56"/>
    <p:sldId id="885" r:id="rId57"/>
    <p:sldId id="887" r:id="rId58"/>
    <p:sldId id="807" r:id="rId59"/>
    <p:sldId id="825" r:id="rId60"/>
    <p:sldId id="888" r:id="rId61"/>
    <p:sldId id="891" r:id="rId62"/>
    <p:sldId id="810" r:id="rId63"/>
    <p:sldId id="848" r:id="rId64"/>
  </p:sldIdLst>
  <p:sldSz cx="9144000" cy="6858000" type="screen4x3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10" clrIdx="0"/>
  <p:cmAuthor id="1" name="楽天株式会社" initials="楽天株式会社" lastIdx="19" clrIdx="1"/>
  <p:cmAuthor id="2" name="Hiroyuki Ito (The Hiro)" initials="TheHiro" lastIdx="1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0D296"/>
    <a:srgbClr val="FF9966"/>
    <a:srgbClr val="FF6600"/>
    <a:srgbClr val="BF0000"/>
    <a:srgbClr val="4D4D4D"/>
    <a:srgbClr val="969696"/>
    <a:srgbClr val="00506E"/>
    <a:srgbClr val="FF006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中間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間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淡色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9506" autoAdjust="0"/>
  </p:normalViewPr>
  <p:slideViewPr>
    <p:cSldViewPr showGuides="1">
      <p:cViewPr varScale="1">
        <p:scale>
          <a:sx n="69" d="100"/>
          <a:sy n="69" d="100"/>
        </p:scale>
        <p:origin x="-1668" y="-90"/>
      </p:cViewPr>
      <p:guideLst>
        <p:guide orient="horz" pos="3861"/>
        <p:guide orient="horz" pos="2047"/>
        <p:guide orient="horz" pos="164"/>
        <p:guide orient="horz" pos="1706"/>
        <p:guide orient="horz" pos="504"/>
        <p:guide orient="horz" pos="3385"/>
        <p:guide orient="horz" pos="391"/>
        <p:guide pos="226"/>
        <p:guide pos="55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22AB-730F-4C4B-A6E7-89E97B93078F}" type="datetimeFigureOut">
              <a:rPr kumimoji="1" lang="ja-JP" altLang="en-US" smtClean="0"/>
              <a:t>2014/8/8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8E3F1-FAA5-4043-BB02-BBDB9D30AFA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11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3126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513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360000" y="540000"/>
            <a:ext cx="8424000" cy="216000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>
            <a:lvl1pPr algn="l">
              <a:defRPr sz="40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/>
          </p:nvPr>
        </p:nvSpPr>
        <p:spPr>
          <a:xfrm>
            <a:off x="360000" y="3204000"/>
            <a:ext cx="8424000" cy="21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latin typeface="Arial Unicode MS" pitchFamily="50" charset="-128"/>
                <a:ea typeface="ＭＳ Ｐゴシック" pitchFamily="50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7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360000" y="252000"/>
            <a:ext cx="8424000" cy="360000"/>
          </a:xfrm>
          <a:prstGeom prst="rect">
            <a:avLst/>
          </a:prstGeom>
          <a:noFill/>
        </p:spPr>
        <p:txBody>
          <a:bodyPr anchor="ctr" anchorCtr="1">
            <a:normAutofit/>
          </a:bodyPr>
          <a:lstStyle>
            <a:lvl1pPr algn="ctr">
              <a:defRPr sz="2800" b="1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dirty="0" smtClean="0"/>
              <a:t>スライド見出し</a:t>
            </a:r>
            <a:endParaRPr kumimoji="1" lang="ja-JP" altLang="en-US" dirty="0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1" name="スライド番号プレースホルダ 2"/>
          <p:cNvSpPr txBox="1">
            <a:spLocks noGrp="1"/>
          </p:cNvSpPr>
          <p:nvPr userDrawn="1"/>
        </p:nvSpPr>
        <p:spPr bwMode="auto">
          <a:xfrm>
            <a:off x="8600504" y="6387135"/>
            <a:ext cx="255198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A4208183-D1D2-4F7E-8D00-ABEF26284ACB}" type="slidenum">
              <a:rPr lang="en-US" altLang="ja-JP" sz="1000" b="1">
                <a:latin typeface="Arial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altLang="ja-JP" sz="1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05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kuten.co.j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2014.sched.org/event/356d50c44035cafe4c27c33da03c2b8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gilealliance.org/files/5014/0509/9284/ExperienceReport.2014.Ito.pdf" TargetMode="External"/><Relationship Id="rId4" Type="http://schemas.openxmlformats.org/officeDocument/2006/relationships/hyperlink" Target="http://schd.ws/hosted_files/agile2014/65/1748_TechnologyDrivenDevelopment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hageyahhoo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caledagileframework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eezyworld.com/2010/11/21/ui-tests-default-dat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google.com/p/selenium/wiki/PageObject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tisfice.com/articles/sbtm.pdf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qualitestgroup.com/howTo/How-to-write-an-Exploratory-Test-Charter" TargetMode="External"/><Relationship Id="rId5" Type="http://schemas.openxmlformats.org/officeDocument/2006/relationships/hyperlink" Target="http://www.satisfice.com/tools/htsm.pdf" TargetMode="External"/><Relationship Id="rId4" Type="http://schemas.openxmlformats.org/officeDocument/2006/relationships/hyperlink" Target="http://testobsessed.com/wp-content/uploads/2011/04/testheuristicscheatsheetv1.pdf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pitest.org/quickstart/mutators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chd.ws/hosted_files/agile2014/c1/1435_Mutation_Test_-_A_New_Way_to_Improve_Code_and_Test.pdf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stweb.cs.ucl.ac.uk/resources/mutation_testing_repository/" TargetMode="External"/><Relationship Id="rId5" Type="http://schemas.openxmlformats.org/officeDocument/2006/relationships/hyperlink" Target="http://pitest.org/" TargetMode="External"/><Relationship Id="rId4" Type="http://schemas.openxmlformats.org/officeDocument/2006/relationships/hyperlink" Target="http://www.parasoft.com/products/article.jsp?articleId=291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books.rakuten.co.jp/rk/0ee99c92629244b89e30a12936a36933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ilealliance.org/files/9814/0509/9343/ExperienceReport.2014.Power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hyperlink" Target="http://agile2015.agilealliance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2014.agilealliance.org/program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gilealliance.org/resources/" TargetMode="External"/><Relationship Id="rId4" Type="http://schemas.openxmlformats.org/officeDocument/2006/relationships/hyperlink" Target="http://d.hatena.ne.jp/hageyahhoo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7504" y="1143328"/>
            <a:ext cx="8928992" cy="3416320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r>
              <a:rPr lang="en-US" altLang="ja-JP" sz="72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Agile2014 </a:t>
            </a:r>
            <a:r>
              <a:rPr lang="en-US" altLang="ja-JP" sz="7200" b="1" dirty="0">
                <a:solidFill>
                  <a:srgbClr val="C00000"/>
                </a:solidFill>
                <a:latin typeface="+mj-ea"/>
                <a:cs typeface="Arial" pitchFamily="34" charset="0"/>
              </a:rPr>
              <a:t>Report</a:t>
            </a:r>
            <a:endParaRPr lang="en-US" altLang="ja-JP" sz="72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As a Speaker and a Reporter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of the latest Agile in the world</a:t>
            </a:r>
            <a:endParaRPr lang="en-US" altLang="ja-JP" sz="60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0427" y="4797152"/>
            <a:ext cx="8424798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Aug/05/2014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Hiroyuki Ito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Development Process Optimization Department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Rakuten, 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Inc.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  <a:hlinkClick r:id="rId3"/>
              </a:rPr>
              <a:t>http://www.rakuten.co.jp/</a:t>
            </a:r>
            <a:endParaRPr lang="en-US" altLang="ja-JP" sz="1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7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Trend of sessions</a:t>
            </a:r>
            <a:endParaRPr kumimoji="1" lang="ja-JP" altLang="en-US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129681"/>
              </p:ext>
            </p:extLst>
          </p:nvPr>
        </p:nvGraphicFramePr>
        <p:xfrm>
          <a:off x="251520" y="895957"/>
          <a:ext cx="8640961" cy="534135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600400"/>
                <a:gridCol w="1296144"/>
                <a:gridCol w="3744417"/>
              </a:tblGrid>
              <a:tr h="254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Sessions</a:t>
                      </a:r>
                      <a:endParaRPr lang="en-US" altLang="ja-JP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Memo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Agile Bootcamp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Coaching &amp; Mentoring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Testing &amp; Quality Assurance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Collaboration Culture &amp; Teams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Development Practices &amp; Craftsmanship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DevOps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Enterprise Agile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Project Program and Portfolio Management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24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Experience Reports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TheHiro</a:t>
                      </a:r>
                      <a:r>
                        <a:rPr lang="en-US" altLang="ja-JP" sz="12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made a presentation here.</a:t>
                      </a:r>
                      <a:endParaRPr lang="ja-JP" alt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Keynote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Leadership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Learning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Lightning Talks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Open Jam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All day event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held everyday.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Including LT for researchers.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10 min/person.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Special Events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Including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parties.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Stalwarts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User Experience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Working </a:t>
                      </a: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with </a:t>
                      </a:r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Customers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272</a:t>
                      </a:r>
                      <a:endParaRPr lang="en-US" altLang="ja-JP" sz="12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6" name="四角形吹き出し 5"/>
          <p:cNvSpPr/>
          <p:nvPr/>
        </p:nvSpPr>
        <p:spPr bwMode="auto">
          <a:xfrm>
            <a:off x="6300192" y="1412776"/>
            <a:ext cx="2160000" cy="900000"/>
          </a:xfrm>
          <a:prstGeom prst="wedgeRectCallout">
            <a:avLst>
              <a:gd name="adj1" fmla="val -90375"/>
              <a:gd name="adj2" fmla="val 33113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Related to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QA Section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四角形吹き出し 6"/>
          <p:cNvSpPr/>
          <p:nvPr/>
        </p:nvSpPr>
        <p:spPr bwMode="auto">
          <a:xfrm>
            <a:off x="6300192" y="3501008"/>
            <a:ext cx="2160000" cy="900000"/>
          </a:xfrm>
          <a:prstGeom prst="wedgeRectCallout">
            <a:avLst>
              <a:gd name="adj1" fmla="val 54042"/>
              <a:gd name="adj2" fmla="val -112552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Top-down</a:t>
            </a:r>
            <a:endParaRPr kumimoji="0" lang="en-US" altLang="ja-JP" sz="2000" kern="0" dirty="0">
              <a:solidFill>
                <a:sysClr val="windowText" lastClr="000000"/>
              </a:solidFill>
            </a:endParaRP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approaches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are increasing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4385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Comparison of trends (with Yamaguchi-san @Yahoo)</a:t>
            </a:r>
            <a:endParaRPr kumimoji="1" lang="ja-JP" altLang="en-US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872045"/>
              </p:ext>
            </p:extLst>
          </p:nvPr>
        </p:nvGraphicFramePr>
        <p:xfrm>
          <a:off x="323530" y="895957"/>
          <a:ext cx="8640000" cy="5342409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312366"/>
                <a:gridCol w="672075"/>
                <a:gridCol w="672075"/>
                <a:gridCol w="672075"/>
                <a:gridCol w="3311409"/>
              </a:tblGrid>
              <a:tr h="197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Category</a:t>
                      </a:r>
                      <a:endParaRPr lang="ja-JP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fi-FI" sz="9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Sessions</a:t>
                      </a:r>
                      <a:endParaRPr lang="fi-FI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Memo</a:t>
                      </a:r>
                      <a:endParaRPr lang="ja-JP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</a:tr>
              <a:tr h="197867">
                <a:tc v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2012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2013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2014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Adoption &amp; Transformation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Divided</a:t>
                      </a:r>
                      <a:r>
                        <a:rPr lang="en-US" altLang="ja-JP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into “Enterprise Agile”, “Learning”, and so on.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Agile Bootcamp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Coaching &amp; Mentoring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Distrubuted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2012.</a:t>
                      </a:r>
                      <a:endParaRPr lang="ja-JP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Emerging Applications of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2012.</a:t>
                      </a:r>
                      <a:endParaRPr lang="ja-JP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Croudsourced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2013.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Lean Startup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2013.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Testing &amp; Quality Assurance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Collaboration Culture &amp; Teams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Development Practices &amp; Craftsmanship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DevOps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Enterprise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21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Project Program and Portfolio Management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Experience Reports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Keynote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Leadership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Learning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Lightning Talks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900" u="none" strike="noStrike" baseline="0" dirty="0" smtClean="0">
                          <a:effectLst/>
                          <a:latin typeface="+mn-lt"/>
                        </a:rPr>
                        <a:t>10 min/person.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Open Jam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 “Coaches Clinic” in 2012.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Research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 LT for researchers.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Special Events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</a:t>
                      </a:r>
                      <a:r>
                        <a:rPr lang="en-US" altLang="ja-JP" sz="900" u="none" strike="noStrike" baseline="0" dirty="0" smtClean="0">
                          <a:effectLst/>
                          <a:latin typeface="+mn-lt"/>
                        </a:rPr>
                        <a:t> parties.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Stalwarts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User Experience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Working </a:t>
                      </a:r>
                      <a:r>
                        <a:rPr lang="en-US" sz="900" u="none" strike="noStrike" dirty="0">
                          <a:effectLst/>
                          <a:latin typeface="+mn-lt"/>
                        </a:rPr>
                        <a:t>with </a:t>
                      </a:r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Customers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ja-JP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242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259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272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" name="四角形吹き出し 4"/>
          <p:cNvSpPr/>
          <p:nvPr/>
        </p:nvSpPr>
        <p:spPr bwMode="auto">
          <a:xfrm>
            <a:off x="6965042" y="1988840"/>
            <a:ext cx="2160000" cy="900000"/>
          </a:xfrm>
          <a:prstGeom prst="wedgeRectCallout">
            <a:avLst>
              <a:gd name="adj1" fmla="val -89804"/>
              <a:gd name="adj2" fmla="val 35853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Remaining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at the same level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四角形吹き出し 6"/>
          <p:cNvSpPr/>
          <p:nvPr/>
        </p:nvSpPr>
        <p:spPr bwMode="auto">
          <a:xfrm>
            <a:off x="6965042" y="3284984"/>
            <a:ext cx="2160000" cy="900000"/>
          </a:xfrm>
          <a:prstGeom prst="wedgeRectCallout">
            <a:avLst>
              <a:gd name="adj1" fmla="val -89804"/>
              <a:gd name="adj2" fmla="val -40861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Increasing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223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Information and </a:t>
            </a:r>
            <a:r>
              <a:rPr lang="en-US" altLang="ja-JP" dirty="0" smtClean="0"/>
              <a:t>documents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Session information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  <a:hlinkClick r:id="rId3"/>
              </a:rPr>
              <a:t>http</a:t>
            </a:r>
            <a:r>
              <a:rPr kumimoji="0" lang="en-US" altLang="ja-JP" sz="1800" b="0" kern="0" dirty="0">
                <a:solidFill>
                  <a:srgbClr val="008000"/>
                </a:solidFill>
                <a:latin typeface="+mn-lt"/>
                <a:ea typeface="+mn-ea"/>
                <a:cs typeface="ＭＳ 明朝"/>
                <a:hlinkClick r:id="rId3"/>
              </a:rPr>
              <a:t>://agile2014.sched.org/event/356d50c44035cafe4c27c33da03c2b80</a:t>
            </a:r>
            <a:r>
              <a:rPr kumimoji="0" lang="en-US" altLang="ja-JP" sz="1800" b="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  <a:hlinkClick r:id="rId3"/>
              </a:rPr>
              <a:t>#</a:t>
            </a:r>
            <a:endParaRPr kumimoji="0" lang="en-US" altLang="ja-JP" sz="1800" b="0" kern="0" dirty="0" smtClean="0">
              <a:solidFill>
                <a:srgbClr val="008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resentation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 document published </a:t>
            </a: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on Agile Alliance 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site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>
                <a:solidFill>
                  <a:srgbClr val="008000"/>
                </a:solidFill>
                <a:latin typeface="+mn-lt"/>
                <a:cs typeface="ＭＳ 明朝"/>
                <a:hlinkClick r:id="rId4"/>
              </a:rPr>
              <a:t>http://schd.ws/hosted_files/agile2014/65/</a:t>
            </a:r>
            <a:r>
              <a:rPr kumimoji="0" lang="en-US" altLang="ja-JP" sz="1800" b="0" kern="0" dirty="0" smtClean="0">
                <a:solidFill>
                  <a:srgbClr val="008000"/>
                </a:solidFill>
                <a:latin typeface="+mn-lt"/>
                <a:cs typeface="ＭＳ 明朝"/>
                <a:hlinkClick r:id="rId4"/>
              </a:rPr>
              <a:t>1748_TechnologyDrivenDevelopment.pdf</a:t>
            </a:r>
            <a:endParaRPr kumimoji="0" lang="en-US" altLang="ja-JP" sz="1800" b="0" kern="0" dirty="0" smtClean="0">
              <a:solidFill>
                <a:srgbClr val="008000"/>
              </a:solidFill>
              <a:latin typeface="+mn-lt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Paper published on Agile Alliance site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 smtClean="0">
                <a:latin typeface="+mn-lt"/>
                <a:ea typeface="+mn-ea"/>
                <a:cs typeface="ＭＳ 明朝"/>
                <a:hlinkClick r:id="rId5"/>
              </a:rPr>
              <a:t>http</a:t>
            </a:r>
            <a:r>
              <a:rPr kumimoji="0" lang="en-US" altLang="ja-JP" sz="1800" b="0" kern="0" dirty="0">
                <a:latin typeface="+mn-lt"/>
                <a:ea typeface="+mn-ea"/>
                <a:cs typeface="ＭＳ 明朝"/>
                <a:hlinkClick r:id="rId5"/>
              </a:rPr>
              <a:t>://www.agilealliance.org/files/5014/0509/9284/ExperienceReport.2014.</a:t>
            </a:r>
            <a:r>
              <a:rPr kumimoji="0" lang="en-US" altLang="ja-JP" sz="1800" b="0" kern="0" dirty="0" smtClean="0">
                <a:latin typeface="+mn-lt"/>
                <a:ea typeface="+mn-ea"/>
                <a:cs typeface="ＭＳ 明朝"/>
                <a:hlinkClick r:id="rId5"/>
              </a:rPr>
              <a:t>Ito.pdf</a:t>
            </a:r>
            <a:endParaRPr kumimoji="0" lang="en-US" altLang="ja-JP" sz="18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87507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Before session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7" name="図 6" descr="01_セッション参加者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" y="692696"/>
            <a:ext cx="8871385" cy="55446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561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Before session</a:t>
            </a:r>
            <a:r>
              <a:rPr lang="en-US" altLang="ja-JP" kern="0" dirty="0">
                <a:solidFill>
                  <a:schemeClr val="accent1"/>
                </a:solidFill>
                <a:latin typeface="+mn-lt"/>
                <a:ea typeface="+mj-ea"/>
              </a:rPr>
              <a:t> </a:t>
            </a:r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(expanded)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5" name="図 4" descr="満員御礼の魚拓_2014-07-27 のコピー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5227"/>
            <a:ext cx="9144000" cy="278754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 bwMode="auto">
          <a:xfrm>
            <a:off x="251520" y="4077072"/>
            <a:ext cx="4176464" cy="72008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8207055" y="2480444"/>
            <a:ext cx="648072" cy="504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円形吹き出し 7"/>
          <p:cNvSpPr/>
          <p:nvPr/>
        </p:nvSpPr>
        <p:spPr bwMode="auto">
          <a:xfrm>
            <a:off x="5364088" y="5157192"/>
            <a:ext cx="3528392" cy="935541"/>
          </a:xfrm>
          <a:prstGeom prst="wedgeEllipseCallout">
            <a:avLst>
              <a:gd name="adj1" fmla="val -49191"/>
              <a:gd name="adj2" fmla="val -119202"/>
            </a:avLst>
          </a:prstGeom>
          <a:solidFill>
            <a:srgbClr val="FFFF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accent1"/>
                </a:solidFill>
              </a:rPr>
              <a:t>Fully booked!?</a:t>
            </a:r>
          </a:p>
          <a:p>
            <a:pPr algn="ctr"/>
            <a:r>
              <a:rPr lang="en-US" altLang="ja-JP" sz="2400" b="1" dirty="0" smtClean="0">
                <a:solidFill>
                  <a:schemeClr val="accent1"/>
                </a:solidFill>
              </a:rPr>
              <a:t>(105 seats)</a:t>
            </a:r>
          </a:p>
        </p:txBody>
      </p:sp>
    </p:spTree>
    <p:extLst>
      <p:ext uri="{BB962C8B-B14F-4D97-AF65-F5344CB8AC3E}">
        <p14:creationId xmlns:p14="http://schemas.microsoft.com/office/powerpoint/2010/main" val="102896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On session program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02_セッション情報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" y="850900"/>
            <a:ext cx="9036496" cy="508302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 bwMode="auto">
          <a:xfrm>
            <a:off x="3779912" y="2564904"/>
            <a:ext cx="3456384" cy="16561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4049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Venue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03_room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92" y="849600"/>
            <a:ext cx="4716016" cy="2652759"/>
          </a:xfrm>
          <a:prstGeom prst="rect">
            <a:avLst/>
          </a:prstGeom>
        </p:spPr>
      </p:pic>
      <p:pic>
        <p:nvPicPr>
          <p:cNvPr id="3" name="図 2" descr="03_room_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" y="3645024"/>
            <a:ext cx="4464496" cy="2511280"/>
          </a:xfrm>
          <a:prstGeom prst="rect">
            <a:avLst/>
          </a:prstGeom>
        </p:spPr>
      </p:pic>
      <p:pic>
        <p:nvPicPr>
          <p:cNvPr id="5" name="図 4" descr="05_room_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31" y="3645024"/>
            <a:ext cx="4464496" cy="25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Key item as a speaker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8" name="図 7" descr="06_bad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849600"/>
            <a:ext cx="2952328" cy="52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5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Image of presentation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3" name="図 2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" y="849600"/>
            <a:ext cx="9066097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/>
          <p:cNvSpPr txBox="1">
            <a:spLocks/>
          </p:cNvSpPr>
          <p:nvPr/>
        </p:nvSpPr>
        <p:spPr>
          <a:xfrm>
            <a:off x="3660078" y="1016733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rgbClr val="000000"/>
                </a:solidFill>
                <a:latin typeface="+mn-lt"/>
                <a:ea typeface="+mn-ea"/>
              </a:rPr>
              <a:t>Hiroyuki Ito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me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857919"/>
            <a:ext cx="3404220" cy="11440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857919"/>
            <a:ext cx="3413521" cy="1153342"/>
          </a:xfrm>
          <a:prstGeom prst="rect">
            <a:avLst/>
          </a:prstGeom>
        </p:spPr>
      </p:pic>
      <p:pic>
        <p:nvPicPr>
          <p:cNvPr id="1026" name="Picture 2" descr="C:\Users\hiroyuki.a.ito\Pictures\Thehiro_v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78" y="101673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2"/>
          <p:cNvSpPr txBox="1">
            <a:spLocks/>
          </p:cNvSpPr>
          <p:nvPr/>
        </p:nvSpPr>
        <p:spPr>
          <a:xfrm>
            <a:off x="3660078" y="3169996"/>
            <a:ext cx="540032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Test-Driven</a:t>
            </a:r>
          </a:p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Development Group</a:t>
            </a:r>
            <a:endParaRPr lang="en-US" altLang="ja-JP" sz="360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60078" y="2089634"/>
            <a:ext cx="540032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b="0" kern="0" dirty="0" smtClean="0">
                <a:solidFill>
                  <a:schemeClr val="accent6"/>
                </a:solidFill>
                <a:latin typeface="+mn-lt"/>
                <a:ea typeface="+mn-ea"/>
                <a:hlinkClick r:id="rId6"/>
              </a:rPr>
              <a:t>@hageyahhoo</a:t>
            </a:r>
            <a:endParaRPr lang="en-US" altLang="ja-JP" sz="3600" b="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6540398" y="1016733"/>
            <a:ext cx="25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latin typeface="+mn-lt"/>
                <a:ea typeface="+mn-ea"/>
              </a:rPr>
              <a:t>(The Hiro)</a:t>
            </a:r>
          </a:p>
        </p:txBody>
      </p:sp>
    </p:spTree>
    <p:extLst>
      <p:ext uri="{BB962C8B-B14F-4D97-AF65-F5344CB8AC3E}">
        <p14:creationId xmlns:p14="http://schemas.microsoft.com/office/powerpoint/2010/main" val="52294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Result (quick estimation)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About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60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persons attended.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Attendance Ratio =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57%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Average : about </a:t>
            </a:r>
            <a:r>
              <a:rPr kumimoji="0" lang="en-US" altLang="ja-JP" sz="2400" kern="0" dirty="0" smtClean="0">
                <a:solidFill>
                  <a:srgbClr val="0066FF"/>
                </a:solidFill>
                <a:latin typeface="+mn-lt"/>
                <a:ea typeface="+mn-ea"/>
                <a:cs typeface="ＭＳ 明朝"/>
              </a:rPr>
              <a:t>50%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(-&gt;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GOOD!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)</a:t>
            </a: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252000" y="465313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My shepherds often reacted positively during my presentation.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He is a real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cs typeface="ＭＳ 明朝"/>
              </a:rPr>
              <a:t>SAMURAI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! (-&gt;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cs typeface="ＭＳ 明朝"/>
              </a:rPr>
              <a:t>Maybe good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cs typeface="ＭＳ 明朝"/>
                <a:sym typeface="Wingdings"/>
              </a:rPr>
              <a:t>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)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Only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3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persons left during my presentation.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Remaining Ratio =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95%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Average : about </a:t>
            </a:r>
            <a:r>
              <a:rPr kumimoji="0" lang="en-US" altLang="ja-JP" sz="2400" kern="0" dirty="0" smtClean="0">
                <a:solidFill>
                  <a:srgbClr val="0066FF"/>
                </a:solidFill>
                <a:latin typeface="+mn-lt"/>
                <a:ea typeface="+mn-ea"/>
                <a:cs typeface="ＭＳ 明朝"/>
              </a:rPr>
              <a:t>80%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(-&gt;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GOOD!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226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>
                <a:solidFill>
                  <a:schemeClr val="accent1"/>
                </a:solidFill>
                <a:latin typeface="+mn-lt"/>
                <a:ea typeface="+mj-ea"/>
              </a:rPr>
              <a:t>Rebecca Wirfs-Brock: </a:t>
            </a:r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Track chair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RebeccaAndHir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" y="850900"/>
            <a:ext cx="8935772" cy="502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0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Jutta Eckstein: My shepherd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6" name="図 5" descr="JuttaAndHir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9" y="849600"/>
            <a:ext cx="8938083" cy="50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1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Impression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Englishnization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is useful.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had no trouble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making a presentation with English.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s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peaking in front of many English native speakers.</a:t>
            </a: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252000" y="465313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cs typeface="ＭＳ 明朝"/>
              </a:rPr>
              <a:t>Writing a paper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 was very useful for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c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larifying ideas got through your work.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a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cquiring how to think, evaluate, and explain objectively.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publishing ideas throughout the world easily and fast.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Practicing a presentation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was very useful.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Feedback is very important before the real presentation.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Rakuten members gave me a lot of insightful feedbacks before the conference.</a:t>
            </a:r>
          </a:p>
        </p:txBody>
      </p:sp>
    </p:spTree>
    <p:extLst>
      <p:ext uri="{BB962C8B-B14F-4D97-AF65-F5344CB8AC3E}">
        <p14:creationId xmlns:p14="http://schemas.microsoft.com/office/powerpoint/2010/main" val="42804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Next Action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Attend as a speaker again!</a:t>
            </a:r>
            <a:endParaRPr kumimoji="0" lang="en-US" altLang="ja-JP" sz="2400" b="0" kern="0" dirty="0" smtClean="0">
              <a:solidFill>
                <a:schemeClr val="tx1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have some themes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Advanced testing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Improve by metrics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>
                <a:solidFill>
                  <a:srgbClr val="BF0000"/>
                </a:solidFill>
                <a:cs typeface="ＭＳ 明朝"/>
              </a:rPr>
              <a:t>Nurture younger </a:t>
            </a:r>
            <a:r>
              <a:rPr kumimoji="0" lang="en-US" altLang="ja-JP" sz="2400" kern="0" dirty="0" smtClean="0">
                <a:solidFill>
                  <a:srgbClr val="BF0000"/>
                </a:solidFill>
                <a:cs typeface="ＭＳ 明朝"/>
              </a:rPr>
              <a:t>members and colleagues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cs typeface="ＭＳ 明朝"/>
              </a:rPr>
              <a:t>for consistent growth of our company.</a:t>
            </a:r>
            <a:endParaRPr kumimoji="0" lang="en-US" altLang="ja-JP" sz="2400" b="0" kern="0" dirty="0">
              <a:solidFill>
                <a:schemeClr val="tx1"/>
              </a:solidFill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Write and submit papers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Attend the next conference as a speaker</a:t>
            </a:r>
          </a:p>
        </p:txBody>
      </p:sp>
    </p:spTree>
    <p:extLst>
      <p:ext uri="{BB962C8B-B14F-4D97-AF65-F5344CB8AC3E}">
        <p14:creationId xmlns:p14="http://schemas.microsoft.com/office/powerpoint/2010/main" val="42804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3 years ago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3366F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800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21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This year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3366F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800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660066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008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37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8" grpId="0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latest trend of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Agile, Scrum, and Lean are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ordinary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Most of practitioners are thinking about the better ways to utilize them more.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3429000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found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3 big trends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cs typeface="ＭＳ 明朝"/>
              </a:rPr>
              <a:t>Organizational approach	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cs typeface="ＭＳ 明朝"/>
              </a:rPr>
              <a:t>Enterprise Agile</a:t>
            </a:r>
            <a:endParaRPr kumimoji="0" lang="en-US" altLang="ja-JP" sz="2400" kern="0" dirty="0" smtClean="0">
              <a:solidFill>
                <a:srgbClr val="008000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Technical approach		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Testing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Combination of both		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46481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660066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1. 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976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/>
              <a:t>What is Agile2014?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419298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図形グループ 5"/>
          <p:cNvGrpSpPr/>
          <p:nvPr/>
        </p:nvGrpSpPr>
        <p:grpSpPr>
          <a:xfrm>
            <a:off x="3672000" y="900000"/>
            <a:ext cx="1800000" cy="2110952"/>
            <a:chOff x="2915816" y="1628800"/>
            <a:chExt cx="1800000" cy="2110952"/>
          </a:xfrm>
        </p:grpSpPr>
        <p:sp>
          <p:nvSpPr>
            <p:cNvPr id="43" name="Oval 14"/>
            <p:cNvSpPr/>
            <p:nvPr/>
          </p:nvSpPr>
          <p:spPr bwMode="auto">
            <a:xfrm>
              <a:off x="3409379" y="1628800"/>
              <a:ext cx="790752" cy="8057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Isosceles Triangle 15"/>
            <p:cNvSpPr/>
            <p:nvPr/>
          </p:nvSpPr>
          <p:spPr bwMode="auto">
            <a:xfrm>
              <a:off x="3409379" y="1990560"/>
              <a:ext cx="790752" cy="98661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2915816" y="3131162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Executives</a:t>
              </a:r>
              <a:endParaRPr kumimoji="1" lang="en-US" altLang="ja-JP" sz="2400" dirty="0" smtClean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2339752" y="2420888"/>
            <a:ext cx="1800000" cy="2110952"/>
            <a:chOff x="1547664" y="2132856"/>
            <a:chExt cx="1800000" cy="2110952"/>
          </a:xfrm>
        </p:grpSpPr>
        <p:sp>
          <p:nvSpPr>
            <p:cNvPr id="47" name="Oval 14"/>
            <p:cNvSpPr/>
            <p:nvPr/>
          </p:nvSpPr>
          <p:spPr bwMode="auto">
            <a:xfrm>
              <a:off x="2041227" y="2132856"/>
              <a:ext cx="790752" cy="8057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Isosceles Triangle 15"/>
            <p:cNvSpPr/>
            <p:nvPr/>
          </p:nvSpPr>
          <p:spPr bwMode="auto">
            <a:xfrm>
              <a:off x="2057039" y="2494615"/>
              <a:ext cx="790752" cy="98661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1547664" y="3635218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Managers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5796136" y="2533480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3362626" y="4496368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Ordinary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9" name="円/楕円 18"/>
          <p:cNvSpPr/>
          <p:nvPr/>
        </p:nvSpPr>
        <p:spPr bwMode="auto">
          <a:xfrm>
            <a:off x="2699792" y="4293096"/>
            <a:ext cx="3744416" cy="2259623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四角形吹き出し 57"/>
          <p:cNvSpPr/>
          <p:nvPr/>
        </p:nvSpPr>
        <p:spPr bwMode="auto">
          <a:xfrm>
            <a:off x="6156176" y="5589240"/>
            <a:ext cx="2160000" cy="1080000"/>
          </a:xfrm>
          <a:prstGeom prst="wedgeRectCallout">
            <a:avLst>
              <a:gd name="adj1" fmla="val -57268"/>
              <a:gd name="adj2" fmla="val -92460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Bottom-up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approach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5" name="グループ化 17"/>
          <p:cNvGrpSpPr/>
          <p:nvPr/>
        </p:nvGrpSpPr>
        <p:grpSpPr>
          <a:xfrm>
            <a:off x="971600" y="1628800"/>
            <a:ext cx="1521476" cy="2110952"/>
            <a:chOff x="1266668" y="1788691"/>
            <a:chExt cx="1521476" cy="2110952"/>
          </a:xfrm>
        </p:grpSpPr>
        <p:sp>
          <p:nvSpPr>
            <p:cNvPr id="59" name="Isosceles Triangle 15"/>
            <p:cNvSpPr/>
            <p:nvPr/>
          </p:nvSpPr>
          <p:spPr bwMode="auto">
            <a:xfrm>
              <a:off x="1632030" y="2150451"/>
              <a:ext cx="790752" cy="986617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Oval 14"/>
            <p:cNvSpPr/>
            <p:nvPr/>
          </p:nvSpPr>
          <p:spPr bwMode="auto">
            <a:xfrm>
              <a:off x="1616215" y="1788691"/>
              <a:ext cx="790752" cy="80573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1266668" y="3291053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65634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図形グループ 5"/>
          <p:cNvGrpSpPr/>
          <p:nvPr/>
        </p:nvGrpSpPr>
        <p:grpSpPr>
          <a:xfrm>
            <a:off x="3672000" y="900000"/>
            <a:ext cx="1800000" cy="2110952"/>
            <a:chOff x="2915816" y="1628800"/>
            <a:chExt cx="1800000" cy="2110952"/>
          </a:xfrm>
        </p:grpSpPr>
        <p:sp>
          <p:nvSpPr>
            <p:cNvPr id="43" name="Oval 14"/>
            <p:cNvSpPr/>
            <p:nvPr/>
          </p:nvSpPr>
          <p:spPr bwMode="auto">
            <a:xfrm>
              <a:off x="3409379" y="1628800"/>
              <a:ext cx="790752" cy="8057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Isosceles Triangle 15"/>
            <p:cNvSpPr/>
            <p:nvPr/>
          </p:nvSpPr>
          <p:spPr bwMode="auto">
            <a:xfrm>
              <a:off x="3409379" y="1990560"/>
              <a:ext cx="790752" cy="98661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2915816" y="3131162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Executives</a:t>
              </a:r>
              <a:endParaRPr kumimoji="1" lang="en-US" altLang="ja-JP" sz="2400" dirty="0" smtClean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2339752" y="2420888"/>
            <a:ext cx="1800000" cy="2110952"/>
            <a:chOff x="1547664" y="2132856"/>
            <a:chExt cx="1800000" cy="2110952"/>
          </a:xfrm>
        </p:grpSpPr>
        <p:sp>
          <p:nvSpPr>
            <p:cNvPr id="47" name="Oval 14"/>
            <p:cNvSpPr/>
            <p:nvPr/>
          </p:nvSpPr>
          <p:spPr bwMode="auto">
            <a:xfrm>
              <a:off x="2041227" y="2132856"/>
              <a:ext cx="790752" cy="8057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Isosceles Triangle 15"/>
            <p:cNvSpPr/>
            <p:nvPr/>
          </p:nvSpPr>
          <p:spPr bwMode="auto">
            <a:xfrm>
              <a:off x="2057039" y="2494615"/>
              <a:ext cx="790752" cy="98661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1547664" y="3635218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Managers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5796136" y="2533480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3362626" y="4496368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9" name="円/楕円 18"/>
          <p:cNvSpPr/>
          <p:nvPr/>
        </p:nvSpPr>
        <p:spPr bwMode="auto">
          <a:xfrm>
            <a:off x="251520" y="620688"/>
            <a:ext cx="8712968" cy="5904656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5" name="グループ化 17"/>
          <p:cNvGrpSpPr/>
          <p:nvPr/>
        </p:nvGrpSpPr>
        <p:grpSpPr>
          <a:xfrm>
            <a:off x="971600" y="1628800"/>
            <a:ext cx="1521476" cy="2110952"/>
            <a:chOff x="1266668" y="1788691"/>
            <a:chExt cx="1521476" cy="2110952"/>
          </a:xfrm>
        </p:grpSpPr>
        <p:sp>
          <p:nvSpPr>
            <p:cNvPr id="59" name="Isosceles Triangle 15"/>
            <p:cNvSpPr/>
            <p:nvPr/>
          </p:nvSpPr>
          <p:spPr bwMode="auto">
            <a:xfrm>
              <a:off x="1632030" y="2150451"/>
              <a:ext cx="790752" cy="986617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Oval 14"/>
            <p:cNvSpPr/>
            <p:nvPr/>
          </p:nvSpPr>
          <p:spPr bwMode="auto">
            <a:xfrm>
              <a:off x="1616215" y="1788691"/>
              <a:ext cx="790752" cy="80573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1266668" y="3291053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sp>
        <p:nvSpPr>
          <p:cNvPr id="39" name="四角形吹き出し 38"/>
          <p:cNvSpPr/>
          <p:nvPr/>
        </p:nvSpPr>
        <p:spPr bwMode="auto">
          <a:xfrm>
            <a:off x="6228184" y="5301208"/>
            <a:ext cx="2160000" cy="1080000"/>
          </a:xfrm>
          <a:prstGeom prst="wedgeRectCallout">
            <a:avLst>
              <a:gd name="adj1" fmla="val 62033"/>
              <a:gd name="adj2" fmla="val -130132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Decrease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silos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6156176" y="1124744"/>
            <a:ext cx="2160000" cy="1080000"/>
          </a:xfrm>
          <a:prstGeom prst="wedgeRectCallout">
            <a:avLst>
              <a:gd name="adj1" fmla="val -86951"/>
              <a:gd name="adj2" fmla="val -11408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Top-down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approach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956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trend of 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Practitioner’s concern is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changing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from improvement of development teams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to total optimization including executives and organization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547288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Most of ideas are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spiritual…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Not concrete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Most of speakers just say the importance of changing mindset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Expanding in the U.S.</a:t>
            </a: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1520" y="4509120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On the other hand, the influence of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SAFe</a:t>
            </a:r>
            <a:endParaRPr kumimoji="0" lang="en-US" altLang="ja-JP" sz="2400" kern="0" dirty="0">
              <a:solidFill>
                <a:srgbClr val="BF0000"/>
              </a:solidFill>
              <a:latin typeface="+mn-lt"/>
              <a:ea typeface="+mn-ea"/>
              <a:cs typeface="ＭＳ 明朝"/>
            </a:endParaRPr>
          </a:p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(Scaled Agile Framework)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is increasing dramatically.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chemeClr val="tx1"/>
                </a:solidFill>
                <a:cs typeface="ＭＳ 明朝"/>
              </a:rPr>
              <a:t>There were about 5 sessions about SAFe</a:t>
            </a:r>
            <a:r>
              <a:rPr kumimoji="0" lang="en-US" altLang="ja-JP" sz="2400" b="0" kern="0" dirty="0" smtClean="0">
                <a:solidFill>
                  <a:schemeClr val="tx1"/>
                </a:solidFill>
                <a:cs typeface="ＭＳ 明朝"/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chemeClr val="tx1"/>
                </a:solidFill>
                <a:latin typeface="+mn-lt"/>
                <a:ea typeface="+mn-ea"/>
                <a:cs typeface="ＭＳ 明朝"/>
                <a:hlinkClick r:id="rId3"/>
              </a:rPr>
              <a:t>http://scaledagileframework.com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  <a:hlinkClick r:id="rId3"/>
              </a:rPr>
              <a:t>/</a:t>
            </a:r>
            <a:endParaRPr kumimoji="0" lang="en-US" altLang="ja-JP" sz="2400" b="0" kern="0" dirty="0" smtClean="0">
              <a:solidFill>
                <a:schemeClr val="tx1"/>
              </a:solidFill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111265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 Discussion about </a:t>
            </a:r>
            <a:r>
              <a:rPr lang="en-US" altLang="ja-JP" dirty="0"/>
              <a:t>EA with </a:t>
            </a:r>
            <a:r>
              <a:rPr lang="en-US" altLang="ja-JP" dirty="0" smtClean="0"/>
              <a:t>other practitioners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945456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It is ordinary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</a:rPr>
              <a:t>to face with middle management layer and executive layer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 to adopt the bottom-up approach.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It is necessary to find and decrease wastes based on “command and control” organization and leadership.</a:t>
            </a: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465313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On the other hand,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we’d be better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utilize technical foundation to avoid failures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.</a:t>
            </a:r>
            <a:endParaRPr kumimoji="0" lang="en-US" altLang="ja-JP" sz="2400" b="0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52000" y="315929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Changing top’s mindset is useful for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buy-in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626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Changing mindset is very important, but…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Executiv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9" y="764704"/>
            <a:ext cx="4209673" cy="547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円形吹き出し 45"/>
          <p:cNvSpPr/>
          <p:nvPr/>
        </p:nvSpPr>
        <p:spPr bwMode="auto">
          <a:xfrm>
            <a:off x="4557812" y="2061171"/>
            <a:ext cx="4608512" cy="2735658"/>
          </a:xfrm>
          <a:prstGeom prst="wedgeEllipseCallout">
            <a:avLst>
              <a:gd name="adj1" fmla="val -69921"/>
              <a:gd name="adj2" fmla="val 255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YES, YOU CAN!</a:t>
            </a:r>
            <a:endParaRPr kumimoji="0" lang="ja-JP" altLang="en-US" sz="3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7058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My opinion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Technical</a:t>
            </a:r>
          </a:p>
          <a:p>
            <a:r>
              <a:rPr lang="en-US" altLang="ja-JP" sz="960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foundation</a:t>
            </a:r>
          </a:p>
          <a:p>
            <a:r>
              <a:rPr lang="en-US" altLang="ja-JP" sz="960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is necessary!</a:t>
            </a:r>
          </a:p>
        </p:txBody>
      </p:sp>
    </p:spTree>
    <p:extLst>
      <p:ext uri="{BB962C8B-B14F-4D97-AF65-F5344CB8AC3E}">
        <p14:creationId xmlns:p14="http://schemas.microsoft.com/office/powerpoint/2010/main" val="380282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e.g.) Use automation for collaboration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28" name="Picture 4" descr="C:\Users\hiroyuki.a.ito\Pictures\TDD\TestFl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2" y="2964309"/>
            <a:ext cx="3414889" cy="102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026" idx="1"/>
            <a:endCxn id="1028" idx="3"/>
          </p:cNvCxnSpPr>
          <p:nvPr/>
        </p:nvCxnSpPr>
        <p:spPr>
          <a:xfrm flipH="1">
            <a:off x="3603111" y="2407450"/>
            <a:ext cx="3194158" cy="10690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1028" idx="2"/>
            <a:endCxn id="28" idx="0"/>
          </p:cNvCxnSpPr>
          <p:nvPr/>
        </p:nvCxnSpPr>
        <p:spPr>
          <a:xfrm flipH="1">
            <a:off x="825153" y="3988776"/>
            <a:ext cx="1070514" cy="4643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1028" idx="2"/>
            <a:endCxn id="27" idx="0"/>
          </p:cNvCxnSpPr>
          <p:nvPr/>
        </p:nvCxnSpPr>
        <p:spPr>
          <a:xfrm>
            <a:off x="1895667" y="3988776"/>
            <a:ext cx="7462" cy="4621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028" idx="2"/>
            <a:endCxn id="26" idx="0"/>
          </p:cNvCxnSpPr>
          <p:nvPr/>
        </p:nvCxnSpPr>
        <p:spPr>
          <a:xfrm>
            <a:off x="1895667" y="3988776"/>
            <a:ext cx="1085437" cy="462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  <p:sp>
        <p:nvSpPr>
          <p:cNvPr id="33" name="タイトル 2"/>
          <p:cNvSpPr txBox="1">
            <a:spLocks/>
          </p:cNvSpPr>
          <p:nvPr/>
        </p:nvSpPr>
        <p:spPr>
          <a:xfrm>
            <a:off x="3851920" y="5697352"/>
            <a:ext cx="4896544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We demonstrate latest application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to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the business analyst and managers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in every daily scrum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cxnSp>
        <p:nvCxnSpPr>
          <p:cNvPr id="55" name="直線コネクタ 54"/>
          <p:cNvCxnSpPr/>
          <p:nvPr/>
        </p:nvCxnSpPr>
        <p:spPr>
          <a:xfrm>
            <a:off x="1281122" y="3802895"/>
            <a:ext cx="2480774" cy="0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タイトル 2"/>
          <p:cNvSpPr txBox="1">
            <a:spLocks/>
          </p:cNvSpPr>
          <p:nvPr/>
        </p:nvSpPr>
        <p:spPr>
          <a:xfrm>
            <a:off x="2411760" y="2132855"/>
            <a:ext cx="3323635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Deliver to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all team members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automatically</a:t>
            </a:r>
          </a:p>
        </p:txBody>
      </p:sp>
      <p:cxnSp>
        <p:nvCxnSpPr>
          <p:cNvPr id="21" name="曲線コネクタ 20"/>
          <p:cNvCxnSpPr/>
          <p:nvPr/>
        </p:nvCxnSpPr>
        <p:spPr>
          <a:xfrm rot="10800000" flipH="1" flipV="1">
            <a:off x="6059580" y="2722261"/>
            <a:ext cx="1452454" cy="1124845"/>
          </a:xfrm>
          <a:prstGeom prst="curvedConnector4">
            <a:avLst>
              <a:gd name="adj1" fmla="val -36321"/>
              <a:gd name="adj2" fmla="val 162532"/>
            </a:avLst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2"/>
          <p:cNvSpPr txBox="1">
            <a:spLocks/>
          </p:cNvSpPr>
          <p:nvPr/>
        </p:nvSpPr>
        <p:spPr>
          <a:xfrm>
            <a:off x="4387476" y="4585729"/>
            <a:ext cx="3825432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Build applications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and run regression tests automatically</a:t>
            </a:r>
          </a:p>
        </p:txBody>
      </p:sp>
      <p:pic>
        <p:nvPicPr>
          <p:cNvPr id="26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1" y="4450967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96" y="4450966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80" y="445310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0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AU" altLang="ja-JP" dirty="0" smtClean="0"/>
              <a:t>Working software for building </a:t>
            </a:r>
            <a:r>
              <a:rPr lang="en-US" altLang="ja-JP" dirty="0" smtClean="0">
                <a:latin typeface="+mn-lt"/>
                <a:ea typeface="+mj-ea"/>
              </a:rPr>
              <a:t>shared understanding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968145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7" y="440854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665507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246396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四角形吹き出し 38"/>
          <p:cNvSpPr/>
          <p:nvPr/>
        </p:nvSpPr>
        <p:spPr bwMode="auto">
          <a:xfrm>
            <a:off x="5708879" y="3882183"/>
            <a:ext cx="2520000" cy="1080000"/>
          </a:xfrm>
          <a:prstGeom prst="wedgeRectCallout">
            <a:avLst>
              <a:gd name="adj1" fmla="val -50071"/>
              <a:gd name="adj2" fmla="val -89686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Get </a:t>
            </a:r>
            <a:r>
              <a:rPr lang="en-US" altLang="ja-JP" sz="2400" dirty="0"/>
              <a:t>fast feedback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606646" y="3882183"/>
            <a:ext cx="2520000" cy="1080000"/>
          </a:xfrm>
          <a:prstGeom prst="wedgeRectCallout">
            <a:avLst>
              <a:gd name="adj1" fmla="val 73185"/>
              <a:gd name="adj2" fmla="val -64151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Know about</a:t>
            </a:r>
          </a:p>
          <a:p>
            <a:r>
              <a:rPr lang="en-US" altLang="ja-JP" sz="2400" dirty="0" smtClean="0"/>
              <a:t>the </a:t>
            </a:r>
            <a:r>
              <a:rPr lang="en-US" altLang="ja-JP" sz="2400" dirty="0"/>
              <a:t>progress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8721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2. Testing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6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3 topics about testing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BDD/ATDD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Mutation Testing</a:t>
            </a:r>
            <a:endParaRPr kumimoji="0" lang="en-US" altLang="ja-JP" sz="2400" kern="0" dirty="0" smtClean="0"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Exploratory Testing</a:t>
            </a:r>
            <a:endParaRPr kumimoji="0" lang="en-US" altLang="ja-JP" sz="240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21612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 txBox="1">
            <a:spLocks/>
          </p:cNvSpPr>
          <p:nvPr/>
        </p:nvSpPr>
        <p:spPr>
          <a:xfrm>
            <a:off x="2935856" y="2967959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CI/CD</a:t>
            </a:r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4776559" y="1934614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TDD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6632168" y="1268760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ATDD</a:t>
            </a:r>
          </a:p>
        </p:txBody>
      </p:sp>
      <p:pic>
        <p:nvPicPr>
          <p:cNvPr id="2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38851" y="3429000"/>
            <a:ext cx="1289133" cy="128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iroyuki.a.ito\Pictures\TDD\doroid_hea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145" y="2678641"/>
            <a:ext cx="1562497" cy="822367"/>
          </a:xfrm>
          <a:prstGeom prst="rect">
            <a:avLst/>
          </a:prstGeom>
          <a:noFill/>
          <a:extLst/>
        </p:spPr>
      </p:pic>
      <p:pic>
        <p:nvPicPr>
          <p:cNvPr id="9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905" y="1988840"/>
            <a:ext cx="1852527" cy="563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xtLst/>
        </p:spPr>
      </p:pic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The world’s largest Agile Conference</a:t>
            </a:r>
            <a:endParaRPr kumimoji="1" lang="ja-JP" altLang="en-US" dirty="0"/>
          </a:p>
        </p:txBody>
      </p:sp>
      <p:pic>
        <p:nvPicPr>
          <p:cNvPr id="7" name="図 6" descr="04_Gat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" y="849600"/>
            <a:ext cx="9066098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Pattern of </a:t>
            </a:r>
            <a:r>
              <a:rPr lang="en-US" altLang="ja-JP" dirty="0" smtClean="0"/>
              <a:t>Automation for BDD/ATDD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chemeClr val="accent1"/>
                </a:solidFill>
                <a:latin typeface="+mn-lt"/>
              </a:rPr>
              <a:t>Specification by Example</a:t>
            </a: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Use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</a:rPr>
              <a:t>“examples” to build shared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understanding</a:t>
            </a: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Create high-level scenarios (by using domain words)</a:t>
            </a:r>
            <a:endParaRPr lang="en-US" altLang="ja-JP" sz="2400" b="0" dirty="0">
              <a:solidFill>
                <a:schemeClr val="tx1"/>
              </a:solidFill>
              <a:latin typeface="+mn-lt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Create cross-functional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</a:rPr>
              <a:t>team for reducing rework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69238"/>
            <a:ext cx="8640000" cy="7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Default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Data Pattern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http://www.cheezyworld.com/2010/11/21/ui-tests-default-dat/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57347"/>
            <a:ext cx="8640000" cy="7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Page Object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Pattern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https://code.google.com/p/selenium/wiki/PageObjects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4581128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Test Data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Management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 Pattern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Prepare data for each test and rollback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Prepare data for all tests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and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rollback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Run all tests and commit all data</a:t>
            </a:r>
          </a:p>
        </p:txBody>
      </p:sp>
    </p:spTree>
    <p:extLst>
      <p:ext uri="{BB962C8B-B14F-4D97-AF65-F5344CB8AC3E}">
        <p14:creationId xmlns:p14="http://schemas.microsoft.com/office/powerpoint/2010/main" val="55943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Current knowledge of Exploratory </a:t>
            </a:r>
            <a:r>
              <a:rPr lang="en-US" altLang="ja-JP" dirty="0"/>
              <a:t>Testing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Session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-based test management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http://www.satisfice.com/articles/sbtm.pdf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4509120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Heuristics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http://testobsessed.com/wp-content/uploads/2011/04/testheuristicscheatsheetv1.pdf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http://www.satisfice.com/tools/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htsm.pdf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27288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Test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charters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6"/>
              </a:rPr>
              <a:t>http://www.qualitestgroup.com/howTo/How-to-write-an-Exploratory-Test-Charter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244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Testing (1)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&lt;Example&gt;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Production code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int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foo (int x, int y)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int z = 0;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if ((x &gt; 0) &amp;&amp; (y &gt; 0))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	z = x;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}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return z;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Test code</a:t>
            </a:r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2, foo(2, 2))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foo(2, -1))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foo(-1, 2))</a:t>
            </a:r>
          </a:p>
        </p:txBody>
      </p:sp>
    </p:spTree>
    <p:extLst>
      <p:ext uri="{BB962C8B-B14F-4D97-AF65-F5344CB8AC3E}">
        <p14:creationId xmlns:p14="http://schemas.microsoft.com/office/powerpoint/2010/main" val="188058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Testing (2)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&lt;Add mutant&gt;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Production code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int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foo (int x, int y)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int z = 0;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if ((x &gt; 0) &amp;&amp; (y </a:t>
            </a:r>
            <a:r>
              <a:rPr lang="en-US" altLang="ja-JP" sz="20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&gt;=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0))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	z = x;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}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return z;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Test code</a:t>
            </a:r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2, foo(2, 2))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foo(2, -1))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foo(-1, 2))</a:t>
            </a:r>
          </a:p>
        </p:txBody>
      </p:sp>
    </p:spTree>
    <p:extLst>
      <p:ext uri="{BB962C8B-B14F-4D97-AF65-F5344CB8AC3E}">
        <p14:creationId xmlns:p14="http://schemas.microsoft.com/office/powerpoint/2010/main" val="341106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Testing (3)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&lt;Kill mutant by changing unit test&gt;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Production code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int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foo (int x, int y)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int z = 0;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if ((x &gt; 0) &amp;&amp; (y </a:t>
            </a:r>
            <a:r>
              <a:rPr lang="en-US" altLang="ja-JP" sz="20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&gt;=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0))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	z = x;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}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return z;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Test code</a:t>
            </a:r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2, foo(2, 2))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foo(2, </a:t>
            </a:r>
            <a:r>
              <a:rPr lang="en-US" altLang="ja-JP" sz="20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0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foo(-1, 2))</a:t>
            </a:r>
          </a:p>
        </p:txBody>
      </p:sp>
    </p:spTree>
    <p:extLst>
      <p:ext uri="{BB962C8B-B14F-4D97-AF65-F5344CB8AC3E}">
        <p14:creationId xmlns:p14="http://schemas.microsoft.com/office/powerpoint/2010/main" val="10208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Mutation Testing (4)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Objective of Mutation Testing is</a:t>
            </a:r>
          </a:p>
          <a:p>
            <a:pPr algn="l"/>
            <a:r>
              <a:rPr lang="en-US" altLang="ja-JP" sz="2400" dirty="0" smtClean="0">
                <a:solidFill>
                  <a:schemeClr val="accent1"/>
                </a:solidFill>
                <a:latin typeface="+mn-lt"/>
                <a:ea typeface="ＭＳ ゴシック"/>
                <a:cs typeface="ＭＳ ゴシック"/>
              </a:rPr>
              <a:t>adding mutant </a:t>
            </a:r>
            <a:r>
              <a:rPr lang="en-US" altLang="ja-JP" sz="2400" dirty="0">
                <a:solidFill>
                  <a:schemeClr val="accent1"/>
                </a:solidFill>
                <a:latin typeface="+mn-lt"/>
                <a:ea typeface="ＭＳ ゴシック"/>
                <a:cs typeface="ＭＳ ゴシック"/>
              </a:rPr>
              <a:t>and find code </a:t>
            </a:r>
            <a:r>
              <a:rPr lang="en-US" altLang="ja-JP" sz="2400" dirty="0" smtClean="0">
                <a:solidFill>
                  <a:schemeClr val="accent1"/>
                </a:solidFill>
                <a:latin typeface="+mn-lt"/>
                <a:ea typeface="ＭＳ ゴシック"/>
                <a:cs typeface="ＭＳ ゴシック"/>
              </a:rPr>
              <a:t>smells.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Basically for improving unit testing.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1520" y="2636912"/>
            <a:ext cx="8640000" cy="36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Patterns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of mutants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http://pitest.org/quickstart/mutators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/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to &lt;= (adding “=“)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to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&gt;= (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reversing)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Reverse + and -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Make if statement invalid (e.g. if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(true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))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Change the value of constant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Change return value (e.g. null)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Erase method call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4514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Mutation Testing (5)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Presentation document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://schd.ws/hosted_files/agile2014/c1/1435_Mutation_Test_-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_A_New_Way_to_Improve_Code_and_Test.pdf</a:t>
            </a:r>
            <a:endParaRPr lang="en-US" altLang="ja-JP" sz="2000" b="0" dirty="0" smtClean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97360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Definition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of Mutation Testing by Parasoft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http://www.parasoft.com/products/article.jsp?articleId=291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3669264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PIT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(tool for Mutation Testing,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for Java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http://pitest.org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/</a:t>
            </a:r>
            <a:endParaRPr lang="en-US" altLang="ja-JP" sz="2400" b="0" dirty="0" smtClean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4941168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Research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of Mutation Testing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6"/>
              </a:rPr>
              <a:t>http://crestweb.cs.ucl.ac.uk/resources/mutation_testing_repository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6"/>
              </a:rPr>
              <a:t>/</a:t>
            </a:r>
            <a:endParaRPr lang="en-US" altLang="ja-JP" sz="2000" b="0" dirty="0" smtClean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4514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Next Action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Study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more about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BDD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.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based on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“Specification by Example”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132856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Create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Synergy among QA section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members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 by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BDD, ATDD, Exploratory Testing, and Mutation Testing.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Create testable &amp; clear specification for ease of testing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Enhance skills for test automation</a:t>
            </a:r>
          </a:p>
        </p:txBody>
      </p:sp>
      <p:pic>
        <p:nvPicPr>
          <p:cNvPr id="2" name="図 1" descr="Suvenior_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933056"/>
            <a:ext cx="4176464" cy="234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5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3. Metrics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008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08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2132856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0" y="1414244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0" y="68993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図 13" descr="Burn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64" y="2780928"/>
            <a:ext cx="7257472" cy="3384376"/>
          </a:xfrm>
          <a:prstGeom prst="rect">
            <a:avLst/>
          </a:prstGeom>
        </p:spPr>
      </p:pic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metrics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373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Attended as a session speaker!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3" name="図 2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" y="849600"/>
            <a:ext cx="9066097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3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4355976" y="2709000"/>
            <a:ext cx="468000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tr-TR" altLang="ja-JP" sz="2000" b="0" dirty="0">
                <a:solidFill>
                  <a:srgbClr val="000000"/>
                </a:solidFill>
                <a:latin typeface="+mn-ea"/>
                <a:ea typeface="+mn-ea"/>
                <a:cs typeface="ＭＳ 明朝"/>
                <a:hlinkClick r:id="rId3"/>
              </a:rPr>
              <a:t>http://books.rakuten.co.jp/rk/0ee99c92629244b89e30a12936a36933</a:t>
            </a:r>
            <a:r>
              <a:rPr lang="tr-TR" altLang="ja-JP" sz="20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  <a:hlinkClick r:id="rId3"/>
              </a:rPr>
              <a:t>/</a:t>
            </a:r>
            <a:endParaRPr lang="en-US" altLang="ja-JP" sz="20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  <p:pic>
        <p:nvPicPr>
          <p:cNvPr id="1026" name="Picture 2" descr="C:\Users\hiroyuki.a.ito\Pictures\Agile2014\Moneyb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8954"/>
            <a:ext cx="3993033" cy="61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3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Increasing concerns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Do the same thing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in software product world.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It is useful for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clarifying the biggest point to improve.</a:t>
            </a:r>
            <a:endParaRPr kumimoji="0" lang="en-US" altLang="ja-JP" sz="1800" kern="0" dirty="0" smtClean="0">
              <a:solidFill>
                <a:srgbClr val="BF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For finding problems and knowing progress.</a:t>
            </a:r>
            <a:endParaRPr kumimoji="0" lang="en-US" altLang="ja-JP" sz="18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96635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“Useful Metrics in a Complex World” by Ken </a:t>
            </a:r>
            <a:r>
              <a:rPr lang="en-US" altLang="ja-JP" dirty="0" smtClean="0"/>
              <a:t>Power (1)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Ken’s paper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http://www.agilealliance.org/files/9814/0509/9343/ExperienceReport.2014.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Power.pdf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2300400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Point of metrics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What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perspective to measure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?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What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does work flow?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What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impedes the flow of work?</a:t>
            </a:r>
          </a:p>
        </p:txBody>
      </p:sp>
    </p:spTree>
    <p:extLst>
      <p:ext uri="{BB962C8B-B14F-4D97-AF65-F5344CB8AC3E}">
        <p14:creationId xmlns:p14="http://schemas.microsoft.com/office/powerpoint/2010/main" val="200999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“Useful Metrics in a Complex World” by Ken Power </a:t>
            </a:r>
            <a:r>
              <a:rPr lang="en-US" altLang="ja-JP" dirty="0" smtClean="0"/>
              <a:t>(2)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umulative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flow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Useful for finding problems that impede velocity.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Know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information by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trend and hypothesize the following movement.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4437112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Cycle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time</a:t>
            </a: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Useful for finding the difference among each status</a:t>
            </a: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of Kanban board.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691284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Throughput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analysis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Useful for knowing the real progress.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Can distinguish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the failure demand and value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demand.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9546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“Useful Metrics in a Complex World” by Ken </a:t>
            </a:r>
            <a:r>
              <a:rPr lang="en-US" altLang="ja-JP" dirty="0" smtClean="0"/>
              <a:t>Power (3)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3068960"/>
            <a:ext cx="8640000" cy="25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Impression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The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basic idea of metrics is to find problems and know progress.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Get information from the change of metrics.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Other person’s metrics are very insightful.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We’d be better decide who gather metrics.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4" name="タイトル 2"/>
          <p:cNvSpPr txBox="1">
            <a:spLocks/>
          </p:cNvSpPr>
          <p:nvPr/>
        </p:nvSpPr>
        <p:spPr>
          <a:xfrm>
            <a:off x="252000" y="946800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Point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to use metrics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Review each metric continuously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7847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Next Action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184270" y="690092"/>
            <a:ext cx="8779749" cy="36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3600" dirty="0" smtClean="0">
                <a:solidFill>
                  <a:srgbClr val="BF0000"/>
                </a:solidFill>
                <a:latin typeface="+mn-lt"/>
              </a:rPr>
              <a:t>I decided to start the study session about metrics.</a:t>
            </a:r>
          </a:p>
          <a:p>
            <a:pPr marL="457200" indent="-457200" algn="l">
              <a:buFont typeface="Arial"/>
              <a:buChar char="•"/>
            </a:pP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I have been preparing for</a:t>
            </a:r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 the study 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session before attending Agile2014.</a:t>
            </a:r>
            <a:endParaRPr lang="en-US" altLang="ja-JP" sz="3600" b="0" dirty="0">
              <a:solidFill>
                <a:schemeClr val="tx1"/>
              </a:solidFill>
              <a:latin typeface="+mn-lt"/>
            </a:endParaRPr>
          </a:p>
          <a:p>
            <a:pPr marL="457200" indent="-457200" algn="l">
              <a:buFont typeface="Arial"/>
              <a:buChar char="•"/>
            </a:pP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I will combine our experience of Gemba and the latest researches.</a:t>
            </a:r>
          </a:p>
        </p:txBody>
      </p:sp>
    </p:spTree>
    <p:extLst>
      <p:ext uri="{BB962C8B-B14F-4D97-AF65-F5344CB8AC3E}">
        <p14:creationId xmlns:p14="http://schemas.microsoft.com/office/powerpoint/2010/main" val="185360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essence of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184270" y="690092"/>
            <a:ext cx="8779749" cy="43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>
                <a:solidFill>
                  <a:srgbClr val="BF0000"/>
                </a:solidFill>
                <a:latin typeface="+mn-lt"/>
              </a:rPr>
              <a:t>Agile is a continuous improvement action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and process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that </a:t>
            </a:r>
            <a:r>
              <a:rPr kumimoji="0" lang="en-US" altLang="ja-JP" sz="2400" kern="0" dirty="0">
                <a:solidFill>
                  <a:srgbClr val="BF0000"/>
                </a:solidFill>
                <a:latin typeface="+mn-lt"/>
              </a:rPr>
              <a:t>can adopt the whole things.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PDCA cycles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Less up-front rules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Create rules &amp; processes by team members (mature)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Retrospectives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Based on numerical 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measurement (metrics)</a:t>
            </a:r>
            <a:endParaRPr kumimoji="0" lang="en-US" altLang="ja-JP" sz="2400" b="0" kern="0" dirty="0">
              <a:solidFill>
                <a:srgbClr val="000000"/>
              </a:solidFill>
              <a:latin typeface="+mn-lt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Anything is ok to improve (automation, non-technical process)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For </a:t>
            </a: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whole team/organization/company</a:t>
            </a:r>
          </a:p>
        </p:txBody>
      </p:sp>
    </p:spTree>
    <p:extLst>
      <p:ext uri="{BB962C8B-B14F-4D97-AF65-F5344CB8AC3E}">
        <p14:creationId xmlns:p14="http://schemas.microsoft.com/office/powerpoint/2010/main" val="327008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latest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</a:rPr>
              <a:t>The essence of Agile is </a:t>
            </a:r>
            <a:r>
              <a:rPr kumimoji="0" lang="en-US" altLang="ja-JP" sz="2400" kern="0" dirty="0">
                <a:solidFill>
                  <a:srgbClr val="BF0000"/>
                </a:solidFill>
              </a:rPr>
              <a:t>NOT </a:t>
            </a:r>
            <a:r>
              <a:rPr kumimoji="0" lang="en-US" altLang="ja-JP" sz="2400" kern="0" dirty="0" smtClean="0">
                <a:solidFill>
                  <a:srgbClr val="BF0000"/>
                </a:solidFill>
              </a:rPr>
              <a:t>changing</a:t>
            </a: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.</a:t>
            </a:r>
            <a:endParaRPr kumimoji="0" lang="en-US" altLang="ja-JP" sz="2400" b="0" kern="0" dirty="0">
              <a:solidFill>
                <a:srgbClr val="000000"/>
              </a:solidFill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4725144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On the other hand, </a:t>
            </a:r>
            <a:r>
              <a:rPr kumimoji="0" lang="en-US" altLang="ja-JP" sz="2400" kern="0" dirty="0" smtClean="0">
                <a:solidFill>
                  <a:srgbClr val="BF0000"/>
                </a:solidFill>
              </a:rPr>
              <a:t>doing </a:t>
            </a:r>
            <a:r>
              <a:rPr kumimoji="0" lang="en-US" altLang="ja-JP" sz="2400" kern="0" dirty="0">
                <a:solidFill>
                  <a:srgbClr val="BF0000"/>
                </a:solidFill>
              </a:rPr>
              <a:t>the essence by themselves is very </a:t>
            </a:r>
            <a:r>
              <a:rPr kumimoji="0" lang="en-US" altLang="ja-JP" sz="2400" kern="0" dirty="0" smtClean="0">
                <a:solidFill>
                  <a:srgbClr val="BF0000"/>
                </a:solidFill>
              </a:rPr>
              <a:t>difficult</a:t>
            </a:r>
            <a:r>
              <a:rPr kumimoji="0" lang="en-US" altLang="ja-JP" sz="2400" b="0" kern="0" dirty="0">
                <a:solidFill>
                  <a:srgbClr val="000000"/>
                </a:solidFill>
              </a:rPr>
              <a:t> </a:t>
            </a: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at present.</a:t>
            </a:r>
            <a:endParaRPr kumimoji="0" lang="en-US" altLang="ja-JP" sz="2400" b="0" kern="0" dirty="0">
              <a:solidFill>
                <a:srgbClr val="000000"/>
              </a:solidFill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</a:rPr>
              <a:t>I will support it as an Agile Coach from now on.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205352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Field is </a:t>
            </a:r>
            <a:r>
              <a:rPr kumimoji="0" lang="en-US" altLang="ja-JP" sz="2400" kern="0" dirty="0" smtClean="0">
                <a:solidFill>
                  <a:srgbClr val="BF0000"/>
                </a:solidFill>
              </a:rPr>
              <a:t>expanding</a:t>
            </a: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Including organizational issues, testing, metrics, and so on.</a:t>
            </a:r>
            <a:endParaRPr kumimoji="0" lang="en-US" altLang="ja-JP" sz="2400" b="0" kern="0" dirty="0">
              <a:solidFill>
                <a:srgbClr val="000000"/>
              </a:solidFill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3465248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You’d better clarify </a:t>
            </a:r>
            <a:r>
              <a:rPr kumimoji="0" lang="en-US" altLang="ja-JP" sz="2400" b="0" kern="0" dirty="0">
                <a:solidFill>
                  <a:srgbClr val="000000"/>
                </a:solidFill>
              </a:rPr>
              <a:t>what you need and gather information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</a:rPr>
              <a:t>based on the the essence of Agile.</a:t>
            </a:r>
          </a:p>
        </p:txBody>
      </p:sp>
    </p:spTree>
    <p:extLst>
      <p:ext uri="{BB962C8B-B14F-4D97-AF65-F5344CB8AC3E}">
        <p14:creationId xmlns:p14="http://schemas.microsoft.com/office/powerpoint/2010/main" val="289930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80000" y="5613662"/>
            <a:ext cx="8784000" cy="576064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tx1"/>
                </a:solidFill>
                <a:hlinkClick r:id="rId2"/>
              </a:rPr>
              <a:t>http://agile2015.agilealliance.org</a:t>
            </a:r>
            <a:r>
              <a:rPr lang="en-US" altLang="ja-JP" dirty="0" smtClean="0">
                <a:solidFill>
                  <a:schemeClr val="tx1"/>
                </a:solidFill>
                <a:hlinkClick r:id="rId2"/>
              </a:rPr>
              <a:t>/</a:t>
            </a:r>
            <a:endParaRPr lang="en-US" altLang="ja-JP" dirty="0" smtClean="0">
              <a:solidFill>
                <a:schemeClr val="tx1"/>
              </a:solidFill>
            </a:endParaRPr>
          </a:p>
        </p:txBody>
      </p:sp>
      <p:pic>
        <p:nvPicPr>
          <p:cNvPr id="4" name="図 3" descr="Agile20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64" y="21358"/>
            <a:ext cx="7344673" cy="568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2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708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Reference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Program of Agile2014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  <a:hlinkClick r:id="rId3"/>
              </a:rPr>
              <a:t>http://agile2014.agilealliance.org/program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  <a:hlinkClick r:id="rId3"/>
              </a:rPr>
              <a:t>/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My blog (Japanese)</a:t>
            </a:r>
          </a:p>
          <a:p>
            <a:pPr algn="l"/>
            <a:r>
              <a:rPr lang="en-US" altLang="ja-JP" sz="2400" b="0" dirty="0">
                <a:solidFill>
                  <a:srgbClr val="000000"/>
                </a:solidFill>
                <a:latin typeface="+mn-lt"/>
                <a:cs typeface="ＭＳ 明朝"/>
                <a:hlinkClick r:id="rId4"/>
              </a:rPr>
              <a:t>http://d.hatena.ne.jp/hageyahhoo</a:t>
            </a:r>
            <a:r>
              <a:rPr lang="en-US" altLang="ja-JP" sz="2400" b="0" dirty="0" smtClean="0">
                <a:solidFill>
                  <a:srgbClr val="000000"/>
                </a:solidFill>
                <a:latin typeface="+mn-lt"/>
                <a:cs typeface="ＭＳ 明朝"/>
                <a:hlinkClick r:id="rId4"/>
              </a:rPr>
              <a:t>/</a:t>
            </a:r>
            <a:endParaRPr lang="en-US" altLang="ja-JP" sz="2400" b="0" dirty="0" smtClean="0">
              <a:solidFill>
                <a:srgbClr val="000000"/>
              </a:solidFill>
              <a:latin typeface="+mn-lt"/>
              <a:cs typeface="ＭＳ 明朝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cs typeface="ＭＳ 明朝"/>
              </a:rPr>
              <a:t>Papers and resources by Agile 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cs typeface="ＭＳ 明朝"/>
              </a:rPr>
              <a:t>Alliance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cs typeface="ＭＳ 明朝"/>
                <a:hlinkClick r:id="rId5"/>
              </a:rPr>
              <a:t>http://www.agilealliance.org/resources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cs typeface="ＭＳ 明朝"/>
                <a:hlinkClick r:id="rId5"/>
              </a:rPr>
              <a:t>/</a:t>
            </a:r>
            <a:endParaRPr kumimoji="0" lang="en-US" altLang="ja-JP" sz="2400" b="0" kern="0" dirty="0">
              <a:solidFill>
                <a:srgbClr val="008000"/>
              </a:solidFill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9302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975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Basic information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827689"/>
              </p:ext>
            </p:extLst>
          </p:nvPr>
        </p:nvGraphicFramePr>
        <p:xfrm>
          <a:off x="438923" y="1192412"/>
          <a:ext cx="8266154" cy="4219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2957"/>
                <a:gridCol w="5213197"/>
              </a:tblGrid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Location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Orlando</a:t>
                      </a:r>
                      <a:r>
                        <a:rPr kumimoji="1" lang="en-US" altLang="ja-JP" sz="2400" dirty="0" smtClean="0"/>
                        <a:t>,</a:t>
                      </a:r>
                      <a:r>
                        <a:rPr kumimoji="1" lang="en-US" altLang="ja-JP" sz="2400" baseline="0" dirty="0" smtClean="0"/>
                        <a:t> Florida, U.S.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Duration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4.5</a:t>
                      </a:r>
                      <a:r>
                        <a:rPr kumimoji="1" lang="en-US" altLang="ja-JP" sz="2400" dirty="0" smtClean="0"/>
                        <a:t> days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Attendees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dirty="0" smtClean="0"/>
                        <a:t>Approximately </a:t>
                      </a:r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2000</a:t>
                      </a:r>
                      <a:r>
                        <a:rPr kumimoji="1" lang="en-US" altLang="ja-JP" sz="2400" dirty="0" smtClean="0"/>
                        <a:t> persons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Sessions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272</a:t>
                      </a:r>
                      <a:r>
                        <a:rPr kumimoji="1" lang="en-US" altLang="ja-JP" sz="2400" dirty="0" smtClean="0"/>
                        <a:t> sessions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Session Speakers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dirty="0" smtClean="0"/>
                        <a:t>Over </a:t>
                      </a:r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280</a:t>
                      </a:r>
                      <a:r>
                        <a:rPr kumimoji="1" lang="en-US" altLang="ja-JP" sz="2400" dirty="0" smtClean="0"/>
                        <a:t> persons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9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Rakuten all superstars!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Rakutens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" y="849600"/>
            <a:ext cx="9066098" cy="5099680"/>
          </a:xfrm>
          <a:prstGeom prst="rect">
            <a:avLst/>
          </a:prstGeom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899872" y="39330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Abex (BDD)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484048" y="2708920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Dana (R Marketing)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315" y="51932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TheHiro (TDD)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36176" y="3321048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Pramod (PJM)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5436376" y="39330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Yasnob (TDD)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50045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Corporate_strictly_confidential_b">
  <a:themeElements>
    <a:clrScheme name="R-style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F0000"/>
      </a:accent1>
      <a:accent2>
        <a:srgbClr val="F06E5A"/>
      </a:accent2>
      <a:accent3>
        <a:srgbClr val="F0AA5A"/>
      </a:accent3>
      <a:accent4>
        <a:srgbClr val="C8DC46"/>
      </a:accent4>
      <a:accent5>
        <a:srgbClr val="00AAE6"/>
      </a:accent5>
      <a:accent6>
        <a:srgbClr val="0078BE"/>
      </a:accent6>
      <a:hlink>
        <a:srgbClr val="0000FF"/>
      </a:hlink>
      <a:folHlink>
        <a:srgbClr val="800080"/>
      </a:folHlink>
    </a:clrScheme>
    <a:fontScheme name="R-style fo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00"/>
        </a:solidFill>
        <a:ln>
          <a:solidFill>
            <a:srgbClr val="000000"/>
          </a:solidFill>
        </a:ln>
        <a:effectLst>
          <a:outerShdw blurRad="88900" dist="38100" dir="8100000" algn="tr" rotWithShape="0">
            <a:prstClr val="black">
              <a:alpha val="30000"/>
            </a:prstClr>
          </a:outerShdw>
        </a:effectLst>
        <a:extLst/>
      </a:spPr>
      <a:bodyPr anchor="ctr" anchorCtr="0"/>
      <a:lstStyle>
        <a:defPPr algn="ctr">
          <a:defRPr dirty="0" smtClean="0"/>
        </a:defPPr>
      </a:lstStyle>
    </a:spDef>
    <a:lnDef>
      <a:spPr>
        <a:ln w="127000" cmpd="sng">
          <a:solidFill>
            <a:srgbClr val="FF0000"/>
          </a:solidFill>
          <a:tailEnd type="stealth" w="lg" len="lg"/>
        </a:ln>
        <a:effectLst>
          <a:outerShdw blurRad="88900" dist="38100" dir="8100000" algn="ctr" rotWithShape="0">
            <a:srgbClr val="000000">
              <a:alpha val="30000"/>
            </a:srgb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7DCEE764623746B4E4E557D8B3CACD" ma:contentTypeVersion="0" ma:contentTypeDescription="Create a new document." ma:contentTypeScope="" ma:versionID="c4b4ff3fda9e11dcfa76d81ab90015b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A97D61-185C-4682-A4FE-AB4628D27E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E52D75E9-7A55-4E2A-89EF-D6493A63AB07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64C25D7-D27D-47E0-8384-6126C745CB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5105</TotalTime>
  <Words>1901</Words>
  <Application>Microsoft Office PowerPoint</Application>
  <PresentationFormat>画面に合わせる (4:3)</PresentationFormat>
  <Paragraphs>607</Paragraphs>
  <Slides>60</Slides>
  <Notes>56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61" baseType="lpstr">
      <vt:lpstr>Corporate_strictly_confidential_b</vt:lpstr>
      <vt:lpstr>PowerPoint プレゼンテーション</vt:lpstr>
      <vt:lpstr>About me</vt:lpstr>
      <vt:lpstr>PowerPoint プレゼンテーション</vt:lpstr>
      <vt:lpstr>The world’s largest Agile Conference</vt:lpstr>
      <vt:lpstr>Attended as a session speaker!</vt:lpstr>
      <vt:lpstr>Agenda</vt:lpstr>
      <vt:lpstr>PowerPoint プレゼンテーション</vt:lpstr>
      <vt:lpstr>Basic information</vt:lpstr>
      <vt:lpstr>Rakuten all superstars!</vt:lpstr>
      <vt:lpstr>Trend of sessions</vt:lpstr>
      <vt:lpstr>Comparison of trends (with Yamaguchi-san @Yahoo)</vt:lpstr>
      <vt:lpstr>PowerPoint プレゼンテーション</vt:lpstr>
      <vt:lpstr>Information and documents</vt:lpstr>
      <vt:lpstr>Before session</vt:lpstr>
      <vt:lpstr>Before session (expanded)</vt:lpstr>
      <vt:lpstr>On session program</vt:lpstr>
      <vt:lpstr>Venue</vt:lpstr>
      <vt:lpstr>Key item as a speaker</vt:lpstr>
      <vt:lpstr>Image of presentation</vt:lpstr>
      <vt:lpstr>Result (quick estimation)</vt:lpstr>
      <vt:lpstr>Rebecca Wirfs-Brock: Track chair</vt:lpstr>
      <vt:lpstr>Jutta Eckstein: My shepherd</vt:lpstr>
      <vt:lpstr>Impression</vt:lpstr>
      <vt:lpstr>Next Action</vt:lpstr>
      <vt:lpstr>PowerPoint プレゼンテーション</vt:lpstr>
      <vt:lpstr>About 3 years ago</vt:lpstr>
      <vt:lpstr>This year</vt:lpstr>
      <vt:lpstr>The latest trend of Agile</vt:lpstr>
      <vt:lpstr>1. Enterprise Agile</vt:lpstr>
      <vt:lpstr>Ordinary Agile</vt:lpstr>
      <vt:lpstr>Enterprise Agile</vt:lpstr>
      <vt:lpstr>The trend of Enterprise Agile</vt:lpstr>
      <vt:lpstr> Discussion about EA with other practitioners</vt:lpstr>
      <vt:lpstr>Changing mindset is very important, but…</vt:lpstr>
      <vt:lpstr>My opinion</vt:lpstr>
      <vt:lpstr>e.g.) Use automation for collaboration</vt:lpstr>
      <vt:lpstr>Working software for building shared understanding</vt:lpstr>
      <vt:lpstr>2. Testing</vt:lpstr>
      <vt:lpstr>3 topics about testing</vt:lpstr>
      <vt:lpstr>Pattern of Automation for BDD/ATDD</vt:lpstr>
      <vt:lpstr>Current knowledge of Exploratory Testing</vt:lpstr>
      <vt:lpstr>Mutation Testing (1)</vt:lpstr>
      <vt:lpstr>Mutation Testing (2)</vt:lpstr>
      <vt:lpstr>Mutation Testing (3)</vt:lpstr>
      <vt:lpstr>Mutation Testing (4)</vt:lpstr>
      <vt:lpstr>Mutation Testing (5)</vt:lpstr>
      <vt:lpstr>Next Action</vt:lpstr>
      <vt:lpstr>3. Metrics</vt:lpstr>
      <vt:lpstr>Example of metrics</vt:lpstr>
      <vt:lpstr>PowerPoint プレゼンテーション</vt:lpstr>
      <vt:lpstr>Increasing concerns</vt:lpstr>
      <vt:lpstr>“Useful Metrics in a Complex World” by Ken Power (1)</vt:lpstr>
      <vt:lpstr>“Useful Metrics in a Complex World” by Ken Power (2)</vt:lpstr>
      <vt:lpstr>“Useful Metrics in a Complex World” by Ken Power (3)</vt:lpstr>
      <vt:lpstr>Next Action</vt:lpstr>
      <vt:lpstr>PowerPoint プレゼンテーション</vt:lpstr>
      <vt:lpstr>The essence of Agile</vt:lpstr>
      <vt:lpstr>The latest Agile</vt:lpstr>
      <vt:lpstr>PowerPoint プレゼンテーション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楽天株式会社</dc:creator>
  <cp:lastModifiedBy>Hiroyuki Ito (The Hiro)</cp:lastModifiedBy>
  <cp:revision>5687</cp:revision>
  <cp:lastPrinted>2012-11-01T00:53:12Z</cp:lastPrinted>
  <dcterms:created xsi:type="dcterms:W3CDTF">2013-01-29T01:30:29Z</dcterms:created>
  <dcterms:modified xsi:type="dcterms:W3CDTF">2014-08-08T00:28:52Z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0x0101006C7DCEE764623746B4E4E557D8B3CACD</vt:lpwstr>
  </property>
</Properties>
</file>